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2" r:id="rId6"/>
    <p:sldId id="259" r:id="rId7"/>
    <p:sldId id="261"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F7AA6-7DBC-43F8-BCE8-1C92A5B61B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0FE4C0-34CB-434F-A2EE-DDB27A92FF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CB2E78-606D-442A-92B1-8C0FEEC8ED13}"/>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5" name="Footer Placeholder 4">
            <a:extLst>
              <a:ext uri="{FF2B5EF4-FFF2-40B4-BE49-F238E27FC236}">
                <a16:creationId xmlns:a16="http://schemas.microsoft.com/office/drawing/2014/main" id="{05C3B108-04F0-42CE-B9B9-909DAA502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72570-F74D-41F1-9FE8-B6DCF5DC3451}"/>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3417117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D2B3-8EB2-47B9-932F-3F8314DAB6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F3CFB1-F097-4080-9948-05AF4F0331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491FF-4A8E-4C77-9DD8-19CD3A8D6C6A}"/>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5" name="Footer Placeholder 4">
            <a:extLst>
              <a:ext uri="{FF2B5EF4-FFF2-40B4-BE49-F238E27FC236}">
                <a16:creationId xmlns:a16="http://schemas.microsoft.com/office/drawing/2014/main" id="{B60F623F-A1E7-4595-A12A-856A7FEC6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61CFE-4253-4E88-A270-5824325FC001}"/>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115875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2CD008-6C23-4CE6-B9BA-AD076C91A3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F73CB5-36BA-4F1E-B04E-34C515ABB2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0B0456-A405-4DF0-8BDC-8DB47F08C989}"/>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5" name="Footer Placeholder 4">
            <a:extLst>
              <a:ext uri="{FF2B5EF4-FFF2-40B4-BE49-F238E27FC236}">
                <a16:creationId xmlns:a16="http://schemas.microsoft.com/office/drawing/2014/main" id="{069186BB-4579-4FB1-BA23-9462B04BD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ACF40B-FA9E-42EA-9559-3B408EDA4297}"/>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321166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96D3-6C75-4F41-AA6C-B771D8D135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F6A210-C4A5-49FE-ABA2-5E06C15C21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9F142B-13F8-4412-9F74-79DF2321355E}"/>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5" name="Footer Placeholder 4">
            <a:extLst>
              <a:ext uri="{FF2B5EF4-FFF2-40B4-BE49-F238E27FC236}">
                <a16:creationId xmlns:a16="http://schemas.microsoft.com/office/drawing/2014/main" id="{DE51C18D-5F6A-4F87-B918-91D5148C3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AF514-F466-4009-A0FB-8C63603F29AF}"/>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3049999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FA2B5-D97B-49A8-BF72-F14D66418B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FDF1E0-BBDC-4316-BD5A-8234F0C51B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8EB729-C547-415C-98EA-8D7D767B1FDB}"/>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5" name="Footer Placeholder 4">
            <a:extLst>
              <a:ext uri="{FF2B5EF4-FFF2-40B4-BE49-F238E27FC236}">
                <a16:creationId xmlns:a16="http://schemas.microsoft.com/office/drawing/2014/main" id="{8CB0387C-6B50-481F-8F1F-51E1EE05B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7E5CA-8CBB-4EE8-8C52-C4DFE90EAD80}"/>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326064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0ECB1-7363-469A-8C22-4CA08BB66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937D09-4E1F-40ED-8FF3-654535A803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216D8B-7F4C-4E40-AA17-B538CA48BD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646FCD-DD5F-4E9B-B2F4-71534C3074C1}"/>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6" name="Footer Placeholder 5">
            <a:extLst>
              <a:ext uri="{FF2B5EF4-FFF2-40B4-BE49-F238E27FC236}">
                <a16:creationId xmlns:a16="http://schemas.microsoft.com/office/drawing/2014/main" id="{B6BB6503-04D5-437C-9705-915080A67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1234D-A10C-4942-8534-0745890C9CD4}"/>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844454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1D103-A9F1-4E7A-A733-C4E3E4F5CB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13E1F3-5ADB-4210-9B90-CCED8EBF03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D1BA7E-14B1-490D-87E7-D6F630A135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5CA7BE-F6EB-4800-8202-F368F469F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AAEE30-5B4D-4997-BA64-84AF0394CF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09603D-367F-4ACB-A722-4251C0764C59}"/>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8" name="Footer Placeholder 7">
            <a:extLst>
              <a:ext uri="{FF2B5EF4-FFF2-40B4-BE49-F238E27FC236}">
                <a16:creationId xmlns:a16="http://schemas.microsoft.com/office/drawing/2014/main" id="{2FEDF7F4-9C7E-417B-8628-CD75EFBDBF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C79F13-8E79-45DF-9CD6-9DA0C784E953}"/>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4033498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96C05-3366-447C-8CB3-FFCB583DF5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F470D0-636C-4A6D-95D5-79EB6B3FDBEE}"/>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4" name="Footer Placeholder 3">
            <a:extLst>
              <a:ext uri="{FF2B5EF4-FFF2-40B4-BE49-F238E27FC236}">
                <a16:creationId xmlns:a16="http://schemas.microsoft.com/office/drawing/2014/main" id="{72FFDB39-373B-4270-BABC-BE21E2FA5F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6896A8-4405-40A3-A995-54F2834A1556}"/>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35132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8DA30A-6119-4E4B-B34F-BA17D7CE2C2A}"/>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3" name="Footer Placeholder 2">
            <a:extLst>
              <a:ext uri="{FF2B5EF4-FFF2-40B4-BE49-F238E27FC236}">
                <a16:creationId xmlns:a16="http://schemas.microsoft.com/office/drawing/2014/main" id="{0C00B9D3-98B3-4215-A749-7B09CB556F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CABBDF-2359-4987-A871-A68C79659E0D}"/>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2909775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494E-5701-4724-BADB-49451C5C18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CD5961-62F5-4A13-9F28-638FD357A6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E84410-3203-4C64-AC7B-89BAC6D5A2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79840B-5575-4736-8521-7976FC6E532D}"/>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6" name="Footer Placeholder 5">
            <a:extLst>
              <a:ext uri="{FF2B5EF4-FFF2-40B4-BE49-F238E27FC236}">
                <a16:creationId xmlns:a16="http://schemas.microsoft.com/office/drawing/2014/main" id="{6593457E-C59E-49FC-8465-2FFB0355E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56857-9070-47C7-844C-CE5203A397FA}"/>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3716408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1A05-9C5E-4F10-92AA-4E364C1F74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607DEF-CB8A-4647-9156-CB16778DB0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829080-9A11-458E-A5DD-8CCCC1464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D1DA5D-4B59-4C10-808B-CAEDF5E8BD41}"/>
              </a:ext>
            </a:extLst>
          </p:cNvPr>
          <p:cNvSpPr>
            <a:spLocks noGrp="1"/>
          </p:cNvSpPr>
          <p:nvPr>
            <p:ph type="dt" sz="half" idx="10"/>
          </p:nvPr>
        </p:nvSpPr>
        <p:spPr/>
        <p:txBody>
          <a:bodyPr/>
          <a:lstStyle/>
          <a:p>
            <a:fld id="{F08481E3-0EE5-4CD9-A825-3637B2AAC3D9}" type="datetimeFigureOut">
              <a:rPr lang="en-US" smtClean="0"/>
              <a:t>10/29/2021</a:t>
            </a:fld>
            <a:endParaRPr lang="en-US"/>
          </a:p>
        </p:txBody>
      </p:sp>
      <p:sp>
        <p:nvSpPr>
          <p:cNvPr id="6" name="Footer Placeholder 5">
            <a:extLst>
              <a:ext uri="{FF2B5EF4-FFF2-40B4-BE49-F238E27FC236}">
                <a16:creationId xmlns:a16="http://schemas.microsoft.com/office/drawing/2014/main" id="{34ADEE6E-5152-4184-A37A-FE49BD80B4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C5C97-E3BA-41B9-9839-B63C179736BC}"/>
              </a:ext>
            </a:extLst>
          </p:cNvPr>
          <p:cNvSpPr>
            <a:spLocks noGrp="1"/>
          </p:cNvSpPr>
          <p:nvPr>
            <p:ph type="sldNum" sz="quarter" idx="12"/>
          </p:nvPr>
        </p:nvSpPr>
        <p:spPr/>
        <p:txBody>
          <a:bodyPr/>
          <a:lstStyle/>
          <a:p>
            <a:fld id="{B6F0AAEE-EA73-4B01-B210-0B0E85AE23EC}" type="slidenum">
              <a:rPr lang="en-US" smtClean="0"/>
              <a:t>‹#›</a:t>
            </a:fld>
            <a:endParaRPr lang="en-US"/>
          </a:p>
        </p:txBody>
      </p:sp>
    </p:spTree>
    <p:extLst>
      <p:ext uri="{BB962C8B-B14F-4D97-AF65-F5344CB8AC3E}">
        <p14:creationId xmlns:p14="http://schemas.microsoft.com/office/powerpoint/2010/main" val="290239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B0EC78-6AE0-40AA-9365-E7B43017D4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F93429-3EE0-4D66-B89C-BED4A8F5C3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20096-40B5-4CC8-B5A5-A5C3F50B46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8481E3-0EE5-4CD9-A825-3637B2AAC3D9}" type="datetimeFigureOut">
              <a:rPr lang="en-US" smtClean="0"/>
              <a:t>10/29/2021</a:t>
            </a:fld>
            <a:endParaRPr lang="en-US"/>
          </a:p>
        </p:txBody>
      </p:sp>
      <p:sp>
        <p:nvSpPr>
          <p:cNvPr id="5" name="Footer Placeholder 4">
            <a:extLst>
              <a:ext uri="{FF2B5EF4-FFF2-40B4-BE49-F238E27FC236}">
                <a16:creationId xmlns:a16="http://schemas.microsoft.com/office/drawing/2014/main" id="{B8EFE804-293B-4BC7-A370-29F6202A8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14E468-4CC4-48E3-80B0-0EDC99E0E8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0AAEE-EA73-4B01-B210-0B0E85AE23EC}" type="slidenum">
              <a:rPr lang="en-US" smtClean="0"/>
              <a:t>‹#›</a:t>
            </a:fld>
            <a:endParaRPr lang="en-US"/>
          </a:p>
        </p:txBody>
      </p:sp>
    </p:spTree>
    <p:extLst>
      <p:ext uri="{BB962C8B-B14F-4D97-AF65-F5344CB8AC3E}">
        <p14:creationId xmlns:p14="http://schemas.microsoft.com/office/powerpoint/2010/main" val="1766864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datanovia.com/en/lessons/reorder-data-frame-rows-in-r/" TargetMode="External"/><Relationship Id="rId4" Type="http://schemas.openxmlformats.org/officeDocument/2006/relationships/hyperlink" Target="https://www.kaggle.com/fedesoriano/heart-failure-prediction/version/1"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94658A-FF0B-4E3E-997F-D173A392C5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9962"/>
            <a:ext cx="12192000" cy="9144000"/>
          </a:xfrm>
          <a:prstGeom prst="rect">
            <a:avLst/>
          </a:prstGeom>
          <a:noFill/>
        </p:spPr>
      </p:pic>
      <p:sp>
        <p:nvSpPr>
          <p:cNvPr id="2" name="Title 1">
            <a:extLst>
              <a:ext uri="{FF2B5EF4-FFF2-40B4-BE49-F238E27FC236}">
                <a16:creationId xmlns:a16="http://schemas.microsoft.com/office/drawing/2014/main" id="{B5C02E96-2FBE-4F14-A01E-DD6202A5AD81}"/>
              </a:ext>
            </a:extLst>
          </p:cNvPr>
          <p:cNvSpPr>
            <a:spLocks noGrp="1"/>
          </p:cNvSpPr>
          <p:nvPr>
            <p:ph type="ctrTitle"/>
          </p:nvPr>
        </p:nvSpPr>
        <p:spPr>
          <a:xfrm>
            <a:off x="1524000" y="1054810"/>
            <a:ext cx="9144000" cy="2387600"/>
          </a:xfrm>
          <a:solidFill>
            <a:schemeClr val="tx1">
              <a:alpha val="70000"/>
            </a:schemeClr>
          </a:solidFill>
        </p:spPr>
        <p:txBody>
          <a:bodyPr>
            <a:normAutofit fontScale="90000"/>
          </a:bodyPr>
          <a:lstStyle/>
          <a:p>
            <a:r>
              <a:rPr lang="en-US" dirty="0">
                <a:solidFill>
                  <a:schemeClr val="bg1"/>
                </a:solidFill>
              </a:rPr>
              <a:t>Data Analysis on </a:t>
            </a:r>
            <a:br>
              <a:rPr lang="en-US" dirty="0">
                <a:solidFill>
                  <a:schemeClr val="bg1"/>
                </a:solidFill>
              </a:rPr>
            </a:br>
            <a:r>
              <a:rPr lang="en-US" b="1" i="0" dirty="0">
                <a:solidFill>
                  <a:srgbClr val="FFFFFF"/>
                </a:solidFill>
                <a:effectLst/>
                <a:latin typeface="zeitung"/>
              </a:rPr>
              <a:t>Heart Failure Prediction Dataset</a:t>
            </a:r>
            <a:endParaRPr lang="en-US" dirty="0">
              <a:solidFill>
                <a:schemeClr val="bg1"/>
              </a:solidFill>
            </a:endParaRPr>
          </a:p>
        </p:txBody>
      </p:sp>
      <p:sp>
        <p:nvSpPr>
          <p:cNvPr id="3" name="Subtitle 2">
            <a:extLst>
              <a:ext uri="{FF2B5EF4-FFF2-40B4-BE49-F238E27FC236}">
                <a16:creationId xmlns:a16="http://schemas.microsoft.com/office/drawing/2014/main" id="{56D58CDF-6FA9-4C5F-82D3-34E59790BBF6}"/>
              </a:ext>
            </a:extLst>
          </p:cNvPr>
          <p:cNvSpPr>
            <a:spLocks noGrp="1"/>
          </p:cNvSpPr>
          <p:nvPr>
            <p:ph type="subTitle" idx="1"/>
          </p:nvPr>
        </p:nvSpPr>
        <p:spPr>
          <a:xfrm>
            <a:off x="1524000" y="3638144"/>
            <a:ext cx="9176426" cy="1619655"/>
          </a:xfrm>
          <a:solidFill>
            <a:schemeClr val="tx1">
              <a:alpha val="70000"/>
            </a:schemeClr>
          </a:solidFill>
        </p:spPr>
        <p:txBody>
          <a:bodyPr/>
          <a:lstStyle/>
          <a:p>
            <a:r>
              <a:rPr lang="en-US" dirty="0">
                <a:solidFill>
                  <a:schemeClr val="bg1"/>
                </a:solidFill>
              </a:rPr>
              <a:t>-Rahul Jadhav</a:t>
            </a:r>
          </a:p>
          <a:p>
            <a:r>
              <a:rPr lang="en-US" dirty="0">
                <a:solidFill>
                  <a:schemeClr val="bg1"/>
                </a:solidFill>
              </a:rPr>
              <a:t>Aly6000</a:t>
            </a:r>
          </a:p>
          <a:p>
            <a:r>
              <a:rPr lang="en-US" dirty="0">
                <a:solidFill>
                  <a:schemeClr val="bg1"/>
                </a:solidFill>
              </a:rPr>
              <a:t>Professor : Dr Mary D.</a:t>
            </a:r>
          </a:p>
        </p:txBody>
      </p:sp>
    </p:spTree>
    <p:extLst>
      <p:ext uri="{BB962C8B-B14F-4D97-AF65-F5344CB8AC3E}">
        <p14:creationId xmlns:p14="http://schemas.microsoft.com/office/powerpoint/2010/main" val="135737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94658A-FF0B-4E3E-997F-D173A392C5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9962"/>
            <a:ext cx="12192000" cy="9144000"/>
          </a:xfrm>
          <a:prstGeom prst="rect">
            <a:avLst/>
          </a:prstGeom>
          <a:noFill/>
        </p:spPr>
      </p:pic>
      <p:sp>
        <p:nvSpPr>
          <p:cNvPr id="10" name="TextBox 9">
            <a:extLst>
              <a:ext uri="{FF2B5EF4-FFF2-40B4-BE49-F238E27FC236}">
                <a16:creationId xmlns:a16="http://schemas.microsoft.com/office/drawing/2014/main" id="{1F475699-241F-4B35-A6E2-DF2EBF9D561D}"/>
              </a:ext>
            </a:extLst>
          </p:cNvPr>
          <p:cNvSpPr txBox="1"/>
          <p:nvPr/>
        </p:nvSpPr>
        <p:spPr>
          <a:xfrm>
            <a:off x="3048811" y="29183"/>
            <a:ext cx="6094378" cy="923330"/>
          </a:xfrm>
          <a:prstGeom prst="rect">
            <a:avLst/>
          </a:prstGeom>
          <a:solidFill>
            <a:schemeClr val="tx1">
              <a:alpha val="70000"/>
            </a:schemeClr>
          </a:solidFill>
        </p:spPr>
        <p:txBody>
          <a:bodyPr wrap="square">
            <a:spAutoFit/>
          </a:bodyPr>
          <a:lstStyle/>
          <a:p>
            <a:r>
              <a:rPr lang="en-US" altLang="zh-CN" sz="5400" dirty="0">
                <a:solidFill>
                  <a:schemeClr val="bg1"/>
                </a:solidFill>
              </a:rPr>
              <a:t>Dataset &amp; Summary</a:t>
            </a:r>
            <a:endParaRPr lang="en-US" sz="5400" dirty="0">
              <a:solidFill>
                <a:schemeClr val="bg1"/>
              </a:solidFill>
            </a:endParaRPr>
          </a:p>
        </p:txBody>
      </p:sp>
      <p:pic>
        <p:nvPicPr>
          <p:cNvPr id="14" name="Picture 13">
            <a:extLst>
              <a:ext uri="{FF2B5EF4-FFF2-40B4-BE49-F238E27FC236}">
                <a16:creationId xmlns:a16="http://schemas.microsoft.com/office/drawing/2014/main" id="{7C84797D-91FA-4B19-9EE5-48C4E11823C7}"/>
              </a:ext>
            </a:extLst>
          </p:cNvPr>
          <p:cNvPicPr>
            <a:picLocks noChangeAspect="1"/>
          </p:cNvPicPr>
          <p:nvPr/>
        </p:nvPicPr>
        <p:blipFill>
          <a:blip r:embed="rId4"/>
          <a:stretch>
            <a:fillRect/>
          </a:stretch>
        </p:blipFill>
        <p:spPr>
          <a:xfrm>
            <a:off x="0" y="1018077"/>
            <a:ext cx="6030167" cy="1867161"/>
          </a:xfrm>
          <a:prstGeom prst="rect">
            <a:avLst/>
          </a:prstGeom>
        </p:spPr>
      </p:pic>
      <p:pic>
        <p:nvPicPr>
          <p:cNvPr id="16" name="Picture 15">
            <a:extLst>
              <a:ext uri="{FF2B5EF4-FFF2-40B4-BE49-F238E27FC236}">
                <a16:creationId xmlns:a16="http://schemas.microsoft.com/office/drawing/2014/main" id="{D710B5A5-F9E7-4095-8E11-0349C0FE89EE}"/>
              </a:ext>
            </a:extLst>
          </p:cNvPr>
          <p:cNvPicPr>
            <a:picLocks noChangeAspect="1"/>
          </p:cNvPicPr>
          <p:nvPr/>
        </p:nvPicPr>
        <p:blipFill>
          <a:blip r:embed="rId5"/>
          <a:stretch>
            <a:fillRect/>
          </a:stretch>
        </p:blipFill>
        <p:spPr>
          <a:xfrm>
            <a:off x="-1" y="2868587"/>
            <a:ext cx="6030167" cy="1765978"/>
          </a:xfrm>
          <a:prstGeom prst="rect">
            <a:avLst/>
          </a:prstGeom>
        </p:spPr>
      </p:pic>
      <p:pic>
        <p:nvPicPr>
          <p:cNvPr id="18" name="Picture 17">
            <a:extLst>
              <a:ext uri="{FF2B5EF4-FFF2-40B4-BE49-F238E27FC236}">
                <a16:creationId xmlns:a16="http://schemas.microsoft.com/office/drawing/2014/main" id="{9C1F3AE4-3975-405A-B269-420BB9C9971B}"/>
              </a:ext>
            </a:extLst>
          </p:cNvPr>
          <p:cNvPicPr>
            <a:picLocks noChangeAspect="1"/>
          </p:cNvPicPr>
          <p:nvPr/>
        </p:nvPicPr>
        <p:blipFill>
          <a:blip r:embed="rId6"/>
          <a:stretch>
            <a:fillRect/>
          </a:stretch>
        </p:blipFill>
        <p:spPr>
          <a:xfrm>
            <a:off x="0" y="5089448"/>
            <a:ext cx="10002646" cy="1181265"/>
          </a:xfrm>
          <a:prstGeom prst="rect">
            <a:avLst/>
          </a:prstGeom>
        </p:spPr>
      </p:pic>
      <p:sp>
        <p:nvSpPr>
          <p:cNvPr id="19" name="TextBox 18">
            <a:extLst>
              <a:ext uri="{FF2B5EF4-FFF2-40B4-BE49-F238E27FC236}">
                <a16:creationId xmlns:a16="http://schemas.microsoft.com/office/drawing/2014/main" id="{14E9EEE4-B72F-4020-A891-5F44180CACEA}"/>
              </a:ext>
            </a:extLst>
          </p:cNvPr>
          <p:cNvSpPr txBox="1"/>
          <p:nvPr/>
        </p:nvSpPr>
        <p:spPr>
          <a:xfrm>
            <a:off x="6881507" y="1018077"/>
            <a:ext cx="5151608" cy="3170099"/>
          </a:xfrm>
          <a:prstGeom prst="rect">
            <a:avLst/>
          </a:prstGeom>
          <a:solidFill>
            <a:schemeClr val="tx1">
              <a:alpha val="70000"/>
            </a:schemeClr>
          </a:solidFill>
        </p:spPr>
        <p:txBody>
          <a:bodyPr wrap="square" rtlCol="0">
            <a:spAutoFit/>
          </a:bodyPr>
          <a:lstStyle/>
          <a:p>
            <a:pPr marL="285750" indent="-285750">
              <a:buFont typeface="Arial" panose="020B0604020202020204" pitchFamily="34" charset="0"/>
              <a:buChar char="•"/>
            </a:pPr>
            <a:r>
              <a:rPr lang="en-US" sz="2500" dirty="0">
                <a:solidFill>
                  <a:schemeClr val="bg1"/>
                </a:solidFill>
              </a:rPr>
              <a:t>The dataset contains a total of 916 records</a:t>
            </a:r>
          </a:p>
          <a:p>
            <a:pPr marL="285750" indent="-285750">
              <a:buFont typeface="Arial" panose="020B0604020202020204" pitchFamily="34" charset="0"/>
              <a:buChar char="•"/>
            </a:pPr>
            <a:r>
              <a:rPr lang="en-US" sz="2500" dirty="0">
                <a:solidFill>
                  <a:schemeClr val="bg1"/>
                </a:solidFill>
              </a:rPr>
              <a:t>The dataset consists of numerical and categorical attributes</a:t>
            </a:r>
          </a:p>
          <a:p>
            <a:pPr marL="285750" indent="-285750">
              <a:buFont typeface="Arial" panose="020B0604020202020204" pitchFamily="34" charset="0"/>
              <a:buChar char="•"/>
            </a:pPr>
            <a:r>
              <a:rPr lang="en-US" sz="2500" dirty="0">
                <a:solidFill>
                  <a:schemeClr val="bg1"/>
                </a:solidFill>
              </a:rPr>
              <a:t>We can convert categorical attributes to factor attributes that can help in drawing meaningful insights from the dataset</a:t>
            </a:r>
          </a:p>
        </p:txBody>
      </p:sp>
    </p:spTree>
    <p:extLst>
      <p:ext uri="{BB962C8B-B14F-4D97-AF65-F5344CB8AC3E}">
        <p14:creationId xmlns:p14="http://schemas.microsoft.com/office/powerpoint/2010/main" val="2613791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94658A-FF0B-4E3E-997F-D173A392C5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9962"/>
            <a:ext cx="12192000" cy="9144000"/>
          </a:xfrm>
          <a:prstGeom prst="rect">
            <a:avLst/>
          </a:prstGeom>
          <a:noFill/>
        </p:spPr>
      </p:pic>
      <p:sp>
        <p:nvSpPr>
          <p:cNvPr id="2" name="TextBox 1">
            <a:extLst>
              <a:ext uri="{FF2B5EF4-FFF2-40B4-BE49-F238E27FC236}">
                <a16:creationId xmlns:a16="http://schemas.microsoft.com/office/drawing/2014/main" id="{735E6B33-194F-474F-91D9-50890D5839C7}"/>
              </a:ext>
            </a:extLst>
          </p:cNvPr>
          <p:cNvSpPr txBox="1"/>
          <p:nvPr/>
        </p:nvSpPr>
        <p:spPr>
          <a:xfrm>
            <a:off x="1047344" y="0"/>
            <a:ext cx="10097311" cy="923330"/>
          </a:xfrm>
          <a:prstGeom prst="rect">
            <a:avLst/>
          </a:prstGeom>
          <a:solidFill>
            <a:schemeClr val="tx1">
              <a:alpha val="70000"/>
            </a:schemeClr>
          </a:solidFill>
        </p:spPr>
        <p:txBody>
          <a:bodyPr wrap="square" rtlCol="0">
            <a:spAutoFit/>
          </a:bodyPr>
          <a:lstStyle/>
          <a:p>
            <a:r>
              <a:rPr lang="en-US" sz="5400" dirty="0">
                <a:solidFill>
                  <a:schemeClr val="bg1"/>
                </a:solidFill>
              </a:rPr>
              <a:t>Data Visualization and Key findings</a:t>
            </a:r>
          </a:p>
        </p:txBody>
      </p:sp>
      <p:cxnSp>
        <p:nvCxnSpPr>
          <p:cNvPr id="9" name="Straight Connector 8">
            <a:extLst>
              <a:ext uri="{FF2B5EF4-FFF2-40B4-BE49-F238E27FC236}">
                <a16:creationId xmlns:a16="http://schemas.microsoft.com/office/drawing/2014/main" id="{C57D95A8-E150-4D3B-8D10-F8D22614907D}"/>
              </a:ext>
            </a:extLst>
          </p:cNvPr>
          <p:cNvCxnSpPr/>
          <p:nvPr/>
        </p:nvCxnSpPr>
        <p:spPr>
          <a:xfrm>
            <a:off x="6096000" y="1177047"/>
            <a:ext cx="0" cy="5749047"/>
          </a:xfrm>
          <a:prstGeom prst="line">
            <a:avLst/>
          </a:prstGeom>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0249C21B-5745-49E3-B3A5-0E086E2F0654}"/>
              </a:ext>
            </a:extLst>
          </p:cNvPr>
          <p:cNvSpPr txBox="1"/>
          <p:nvPr/>
        </p:nvSpPr>
        <p:spPr>
          <a:xfrm>
            <a:off x="425327" y="4464995"/>
            <a:ext cx="5605127" cy="1754326"/>
          </a:xfrm>
          <a:prstGeom prst="rect">
            <a:avLst/>
          </a:prstGeom>
          <a:solidFill>
            <a:schemeClr val="tx1">
              <a:alpha val="70000"/>
            </a:schemeClr>
          </a:solidFill>
        </p:spPr>
        <p:txBody>
          <a:bodyPr wrap="square" rtlCol="0">
            <a:spAutoFit/>
          </a:bodyPr>
          <a:lstStyle/>
          <a:p>
            <a:pPr marL="285750" indent="-285750">
              <a:buFont typeface="Arial" panose="020B0604020202020204" pitchFamily="34" charset="0"/>
              <a:buChar char="•"/>
            </a:pPr>
            <a:r>
              <a:rPr lang="en-US" dirty="0">
                <a:solidFill>
                  <a:schemeClr val="bg1"/>
                </a:solidFill>
              </a:rPr>
              <a:t>From the correlation plot, we see the correlation values for all the numerical variables. There do not seem to be any significant linear relationships between the numerical variables. That means that there is no strong relation between age and heart disease indicators. </a:t>
            </a:r>
          </a:p>
        </p:txBody>
      </p:sp>
      <p:pic>
        <p:nvPicPr>
          <p:cNvPr id="13" name="Picture 12">
            <a:extLst>
              <a:ext uri="{FF2B5EF4-FFF2-40B4-BE49-F238E27FC236}">
                <a16:creationId xmlns:a16="http://schemas.microsoft.com/office/drawing/2014/main" id="{182E57A1-31C4-41C1-AEDF-81C10C796676}"/>
              </a:ext>
            </a:extLst>
          </p:cNvPr>
          <p:cNvPicPr>
            <a:picLocks noChangeAspect="1"/>
          </p:cNvPicPr>
          <p:nvPr/>
        </p:nvPicPr>
        <p:blipFill>
          <a:blip r:embed="rId4"/>
          <a:stretch>
            <a:fillRect/>
          </a:stretch>
        </p:blipFill>
        <p:spPr>
          <a:xfrm>
            <a:off x="6825191" y="1023680"/>
            <a:ext cx="3903441" cy="3340965"/>
          </a:xfrm>
          <a:prstGeom prst="rect">
            <a:avLst/>
          </a:prstGeom>
        </p:spPr>
      </p:pic>
      <p:sp>
        <p:nvSpPr>
          <p:cNvPr id="7" name="TextBox 6">
            <a:extLst>
              <a:ext uri="{FF2B5EF4-FFF2-40B4-BE49-F238E27FC236}">
                <a16:creationId xmlns:a16="http://schemas.microsoft.com/office/drawing/2014/main" id="{CC157D6C-D57D-4247-895C-1D2DDB2EF606}"/>
              </a:ext>
            </a:extLst>
          </p:cNvPr>
          <p:cNvSpPr txBox="1"/>
          <p:nvPr/>
        </p:nvSpPr>
        <p:spPr>
          <a:xfrm>
            <a:off x="6682902" y="4679004"/>
            <a:ext cx="45719" cy="369332"/>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F5FEE153-958A-4F82-97C8-555F338D768E}"/>
              </a:ext>
            </a:extLst>
          </p:cNvPr>
          <p:cNvSpPr txBox="1"/>
          <p:nvPr/>
        </p:nvSpPr>
        <p:spPr>
          <a:xfrm>
            <a:off x="6471993" y="4464995"/>
            <a:ext cx="4854101" cy="1477328"/>
          </a:xfrm>
          <a:prstGeom prst="rect">
            <a:avLst/>
          </a:prstGeom>
          <a:solidFill>
            <a:schemeClr val="tx1">
              <a:alpha val="70000"/>
            </a:schemeClr>
          </a:solidFill>
        </p:spPr>
        <p:txBody>
          <a:bodyPr wrap="square" rtlCol="0">
            <a:spAutoFit/>
          </a:bodyPr>
          <a:lstStyle/>
          <a:p>
            <a:r>
              <a:rPr lang="en-US" dirty="0">
                <a:solidFill>
                  <a:schemeClr val="bg1"/>
                </a:solidFill>
              </a:rPr>
              <a:t>Even though we observed in the correlation plot that there is no strong relation between age and heart disease indicators, from the above plotting, we can analyze that heart diseases among the 50-60 age group are higher than in others.</a:t>
            </a:r>
          </a:p>
        </p:txBody>
      </p:sp>
      <p:pic>
        <p:nvPicPr>
          <p:cNvPr id="12" name="Picture 11">
            <a:extLst>
              <a:ext uri="{FF2B5EF4-FFF2-40B4-BE49-F238E27FC236}">
                <a16:creationId xmlns:a16="http://schemas.microsoft.com/office/drawing/2014/main" id="{966C7D54-313E-4CA8-9B3B-50483E5F5242}"/>
              </a:ext>
            </a:extLst>
          </p:cNvPr>
          <p:cNvPicPr>
            <a:picLocks noChangeAspect="1"/>
          </p:cNvPicPr>
          <p:nvPr/>
        </p:nvPicPr>
        <p:blipFill>
          <a:blip r:embed="rId5"/>
          <a:stretch>
            <a:fillRect/>
          </a:stretch>
        </p:blipFill>
        <p:spPr>
          <a:xfrm>
            <a:off x="1414346" y="1023680"/>
            <a:ext cx="3474096" cy="3340965"/>
          </a:xfrm>
          <a:prstGeom prst="rect">
            <a:avLst/>
          </a:prstGeom>
        </p:spPr>
      </p:pic>
    </p:spTree>
    <p:extLst>
      <p:ext uri="{BB962C8B-B14F-4D97-AF65-F5344CB8AC3E}">
        <p14:creationId xmlns:p14="http://schemas.microsoft.com/office/powerpoint/2010/main" val="1676913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94658A-FF0B-4E3E-997F-D173A392C5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9962"/>
            <a:ext cx="12192000" cy="9144000"/>
          </a:xfrm>
          <a:prstGeom prst="rect">
            <a:avLst/>
          </a:prstGeom>
          <a:noFill/>
        </p:spPr>
      </p:pic>
      <p:sp>
        <p:nvSpPr>
          <p:cNvPr id="2" name="TextBox 1">
            <a:extLst>
              <a:ext uri="{FF2B5EF4-FFF2-40B4-BE49-F238E27FC236}">
                <a16:creationId xmlns:a16="http://schemas.microsoft.com/office/drawing/2014/main" id="{735E6B33-194F-474F-91D9-50890D5839C7}"/>
              </a:ext>
            </a:extLst>
          </p:cNvPr>
          <p:cNvSpPr txBox="1"/>
          <p:nvPr/>
        </p:nvSpPr>
        <p:spPr>
          <a:xfrm>
            <a:off x="1047344" y="0"/>
            <a:ext cx="10097311" cy="923330"/>
          </a:xfrm>
          <a:prstGeom prst="rect">
            <a:avLst/>
          </a:prstGeom>
          <a:solidFill>
            <a:schemeClr val="tx1">
              <a:alpha val="70000"/>
            </a:schemeClr>
          </a:solidFill>
        </p:spPr>
        <p:txBody>
          <a:bodyPr wrap="square" rtlCol="0">
            <a:spAutoFit/>
          </a:bodyPr>
          <a:lstStyle/>
          <a:p>
            <a:r>
              <a:rPr lang="en-US" sz="5400" dirty="0">
                <a:solidFill>
                  <a:schemeClr val="bg1"/>
                </a:solidFill>
              </a:rPr>
              <a:t>Data Visualization and Key findings</a:t>
            </a:r>
          </a:p>
        </p:txBody>
      </p:sp>
      <p:pic>
        <p:nvPicPr>
          <p:cNvPr id="4" name="Picture 3">
            <a:extLst>
              <a:ext uri="{FF2B5EF4-FFF2-40B4-BE49-F238E27FC236}">
                <a16:creationId xmlns:a16="http://schemas.microsoft.com/office/drawing/2014/main" id="{EF77EA40-15E4-4325-B2A8-14E9EC76D10F}"/>
              </a:ext>
            </a:extLst>
          </p:cNvPr>
          <p:cNvPicPr>
            <a:picLocks noChangeAspect="1"/>
          </p:cNvPicPr>
          <p:nvPr/>
        </p:nvPicPr>
        <p:blipFill>
          <a:blip r:embed="rId4"/>
          <a:stretch>
            <a:fillRect/>
          </a:stretch>
        </p:blipFill>
        <p:spPr>
          <a:xfrm>
            <a:off x="1145869" y="1023680"/>
            <a:ext cx="4011896" cy="3340965"/>
          </a:xfrm>
          <a:prstGeom prst="rect">
            <a:avLst/>
          </a:prstGeom>
        </p:spPr>
      </p:pic>
      <p:cxnSp>
        <p:nvCxnSpPr>
          <p:cNvPr id="9" name="Straight Connector 8">
            <a:extLst>
              <a:ext uri="{FF2B5EF4-FFF2-40B4-BE49-F238E27FC236}">
                <a16:creationId xmlns:a16="http://schemas.microsoft.com/office/drawing/2014/main" id="{C57D95A8-E150-4D3B-8D10-F8D22614907D}"/>
              </a:ext>
            </a:extLst>
          </p:cNvPr>
          <p:cNvCxnSpPr/>
          <p:nvPr/>
        </p:nvCxnSpPr>
        <p:spPr>
          <a:xfrm>
            <a:off x="6096000" y="1177047"/>
            <a:ext cx="0" cy="5749047"/>
          </a:xfrm>
          <a:prstGeom prst="line">
            <a:avLst/>
          </a:prstGeom>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0249C21B-5745-49E3-B3A5-0E086E2F0654}"/>
              </a:ext>
            </a:extLst>
          </p:cNvPr>
          <p:cNvSpPr txBox="1"/>
          <p:nvPr/>
        </p:nvSpPr>
        <p:spPr>
          <a:xfrm>
            <a:off x="490872" y="4539948"/>
            <a:ext cx="5605127" cy="2318051"/>
          </a:xfrm>
          <a:prstGeom prst="rect">
            <a:avLst/>
          </a:prstGeom>
          <a:solidFill>
            <a:schemeClr val="tx1">
              <a:alpha val="70000"/>
            </a:schemeClr>
          </a:solidFill>
        </p:spPr>
        <p:txBody>
          <a:bodyPr wrap="square" rtlCol="0">
            <a:spAutoFit/>
          </a:bodyPr>
          <a:lstStyle/>
          <a:p>
            <a:pPr marL="285750" indent="-285750">
              <a:buFont typeface="Arial" panose="020B0604020202020204" pitchFamily="34" charset="0"/>
              <a:buChar char="•"/>
            </a:pPr>
            <a:r>
              <a:rPr lang="en-US" dirty="0">
                <a:solidFill>
                  <a:schemeClr val="bg1"/>
                </a:solidFill>
              </a:rPr>
              <a:t>Out of 916 records, 193 records are of females, and 725 are of males. </a:t>
            </a:r>
          </a:p>
          <a:p>
            <a:pPr marL="285750" indent="-285750">
              <a:buFont typeface="Arial" panose="020B0604020202020204" pitchFamily="34" charset="0"/>
              <a:buChar char="•"/>
            </a:pPr>
            <a:r>
              <a:rPr lang="en-US" dirty="0">
                <a:solidFill>
                  <a:schemeClr val="bg1"/>
                </a:solidFill>
              </a:rPr>
              <a:t>Out of 725 male patients, 458 patients had heart disease that is  63% of total male patients.</a:t>
            </a:r>
          </a:p>
          <a:p>
            <a:pPr marL="285750" indent="-285750">
              <a:buFont typeface="Arial" panose="020B0604020202020204" pitchFamily="34" charset="0"/>
              <a:buChar char="•"/>
            </a:pPr>
            <a:r>
              <a:rPr lang="en-US" dirty="0">
                <a:solidFill>
                  <a:schemeClr val="bg1"/>
                </a:solidFill>
              </a:rPr>
              <a:t>Out of  193 female patients,50 patients had heart disease that is 26% of total female patients.</a:t>
            </a:r>
          </a:p>
          <a:p>
            <a:pPr marL="285750" indent="-285750">
              <a:buFont typeface="Arial" panose="020B0604020202020204" pitchFamily="34" charset="0"/>
              <a:buChar char="•"/>
            </a:pPr>
            <a:r>
              <a:rPr lang="en-US" dirty="0">
                <a:solidFill>
                  <a:schemeClr val="bg1"/>
                </a:solidFill>
              </a:rPr>
              <a:t>we can conclude from the above plotting that men are more likely to have heart diseases than women.</a:t>
            </a:r>
          </a:p>
        </p:txBody>
      </p:sp>
      <p:pic>
        <p:nvPicPr>
          <p:cNvPr id="17" name="Picture 16">
            <a:extLst>
              <a:ext uri="{FF2B5EF4-FFF2-40B4-BE49-F238E27FC236}">
                <a16:creationId xmlns:a16="http://schemas.microsoft.com/office/drawing/2014/main" id="{98E662B4-0B05-4B3A-860A-1F22470D1B56}"/>
              </a:ext>
            </a:extLst>
          </p:cNvPr>
          <p:cNvPicPr>
            <a:picLocks noChangeAspect="1"/>
          </p:cNvPicPr>
          <p:nvPr/>
        </p:nvPicPr>
        <p:blipFill>
          <a:blip r:embed="rId5"/>
          <a:stretch>
            <a:fillRect/>
          </a:stretch>
        </p:blipFill>
        <p:spPr>
          <a:xfrm>
            <a:off x="6206248" y="923330"/>
            <a:ext cx="5873214" cy="3512483"/>
          </a:xfrm>
          <a:prstGeom prst="rect">
            <a:avLst/>
          </a:prstGeom>
        </p:spPr>
      </p:pic>
      <p:sp>
        <p:nvSpPr>
          <p:cNvPr id="18" name="TextBox 17">
            <a:extLst>
              <a:ext uri="{FF2B5EF4-FFF2-40B4-BE49-F238E27FC236}">
                <a16:creationId xmlns:a16="http://schemas.microsoft.com/office/drawing/2014/main" id="{3B7067A8-BFC2-42AD-B8D5-FE564D5BCF25}"/>
              </a:ext>
            </a:extLst>
          </p:cNvPr>
          <p:cNvSpPr txBox="1"/>
          <p:nvPr/>
        </p:nvSpPr>
        <p:spPr>
          <a:xfrm>
            <a:off x="6556442" y="4479825"/>
            <a:ext cx="5311302" cy="2604779"/>
          </a:xfrm>
          <a:prstGeom prst="rect">
            <a:avLst/>
          </a:prstGeom>
          <a:solidFill>
            <a:schemeClr val="tx1">
              <a:alpha val="70000"/>
            </a:schemeClr>
          </a:solidFill>
        </p:spPr>
        <p:txBody>
          <a:bodyPr wrap="square" rtlCol="0">
            <a:spAutoFit/>
          </a:bodyPr>
          <a:lstStyle/>
          <a:p>
            <a:pPr marL="285750" indent="-285750">
              <a:buFont typeface="Arial" panose="020B0604020202020204" pitchFamily="34" charset="0"/>
              <a:buChar char="•"/>
            </a:pPr>
            <a:r>
              <a:rPr lang="en-US" dirty="0">
                <a:solidFill>
                  <a:schemeClr val="bg1"/>
                </a:solidFill>
              </a:rPr>
              <a:t>Most of the heart disease diagnosis by chest pain are asymptomatic. That is most heart disease have no symptom at all</a:t>
            </a:r>
          </a:p>
          <a:p>
            <a:pPr marL="285750" indent="-285750">
              <a:buFont typeface="Arial" panose="020B0604020202020204" pitchFamily="34" charset="0"/>
              <a:buChar char="•"/>
            </a:pPr>
            <a:r>
              <a:rPr lang="en-US" dirty="0">
                <a:solidFill>
                  <a:schemeClr val="bg1"/>
                </a:solidFill>
              </a:rPr>
              <a:t>Angina is when your heart muscle doesn't get enough blood. Angina can be identified: as typical, atypical, and non-anginal chest pain.</a:t>
            </a:r>
          </a:p>
          <a:p>
            <a:pPr marL="285750" indent="-285750">
              <a:buFont typeface="Arial" panose="020B0604020202020204" pitchFamily="34" charset="0"/>
              <a:buChar char="•"/>
            </a:pPr>
            <a:r>
              <a:rPr lang="en-US" dirty="0">
                <a:solidFill>
                  <a:schemeClr val="bg1"/>
                </a:solidFill>
              </a:rPr>
              <a:t>we can see from the plot that typical angina has the 2</a:t>
            </a:r>
            <a:r>
              <a:rPr lang="en-US" baseline="30000" dirty="0">
                <a:solidFill>
                  <a:schemeClr val="bg1"/>
                </a:solidFill>
              </a:rPr>
              <a:t>nd</a:t>
            </a:r>
            <a:r>
              <a:rPr lang="en-US" dirty="0">
                <a:solidFill>
                  <a:schemeClr val="bg1"/>
                </a:solidFill>
              </a:rPr>
              <a:t> highest diagnosis count.</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915581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94658A-FF0B-4E3E-997F-D173A392C5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9962"/>
            <a:ext cx="12192000" cy="9144000"/>
          </a:xfrm>
          <a:prstGeom prst="rect">
            <a:avLst/>
          </a:prstGeom>
          <a:noFill/>
        </p:spPr>
      </p:pic>
      <p:sp>
        <p:nvSpPr>
          <p:cNvPr id="2" name="TextBox 1">
            <a:extLst>
              <a:ext uri="{FF2B5EF4-FFF2-40B4-BE49-F238E27FC236}">
                <a16:creationId xmlns:a16="http://schemas.microsoft.com/office/drawing/2014/main" id="{735E6B33-194F-474F-91D9-50890D5839C7}"/>
              </a:ext>
            </a:extLst>
          </p:cNvPr>
          <p:cNvSpPr txBox="1"/>
          <p:nvPr/>
        </p:nvSpPr>
        <p:spPr>
          <a:xfrm>
            <a:off x="1047344" y="0"/>
            <a:ext cx="10097311" cy="923330"/>
          </a:xfrm>
          <a:prstGeom prst="rect">
            <a:avLst/>
          </a:prstGeom>
          <a:solidFill>
            <a:schemeClr val="tx1">
              <a:alpha val="70000"/>
            </a:schemeClr>
          </a:solidFill>
        </p:spPr>
        <p:txBody>
          <a:bodyPr wrap="square" rtlCol="0">
            <a:spAutoFit/>
          </a:bodyPr>
          <a:lstStyle/>
          <a:p>
            <a:r>
              <a:rPr lang="en-US" sz="5400" dirty="0">
                <a:solidFill>
                  <a:schemeClr val="bg1"/>
                </a:solidFill>
              </a:rPr>
              <a:t>Data Visualization and Key findings</a:t>
            </a:r>
          </a:p>
        </p:txBody>
      </p:sp>
      <p:sp>
        <p:nvSpPr>
          <p:cNvPr id="11" name="TextBox 10">
            <a:extLst>
              <a:ext uri="{FF2B5EF4-FFF2-40B4-BE49-F238E27FC236}">
                <a16:creationId xmlns:a16="http://schemas.microsoft.com/office/drawing/2014/main" id="{0249C21B-5745-49E3-B3A5-0E086E2F0654}"/>
              </a:ext>
            </a:extLst>
          </p:cNvPr>
          <p:cNvSpPr txBox="1"/>
          <p:nvPr/>
        </p:nvSpPr>
        <p:spPr>
          <a:xfrm>
            <a:off x="7529210" y="2216457"/>
            <a:ext cx="4632788" cy="4524315"/>
          </a:xfrm>
          <a:prstGeom prst="rect">
            <a:avLst/>
          </a:prstGeom>
          <a:solidFill>
            <a:schemeClr val="tx1">
              <a:alpha val="70000"/>
            </a:schemeClr>
          </a:solidFill>
        </p:spPr>
        <p:txBody>
          <a:bodyPr wrap="square" rtlCol="0">
            <a:spAutoFit/>
          </a:bodyPr>
          <a:lstStyle/>
          <a:p>
            <a:pPr marL="285750" indent="-285750">
              <a:buFont typeface="Arial" panose="020B0604020202020204" pitchFamily="34" charset="0"/>
              <a:buChar char="•"/>
            </a:pPr>
            <a:r>
              <a:rPr lang="en-US" dirty="0">
                <a:solidFill>
                  <a:schemeClr val="bg1"/>
                </a:solidFill>
              </a:rPr>
              <a:t>The scatter plot shows patients age, their cholesterol level and positive and negative patients are differentiated using different color.</a:t>
            </a:r>
          </a:p>
          <a:p>
            <a:pPr marL="285750" indent="-285750">
              <a:buFont typeface="Arial" panose="020B0604020202020204" pitchFamily="34" charset="0"/>
              <a:buChar char="•"/>
            </a:pPr>
            <a:r>
              <a:rPr lang="en-US" dirty="0">
                <a:solidFill>
                  <a:schemeClr val="bg1"/>
                </a:solidFill>
              </a:rPr>
              <a:t>The highest cholesterol level if 600+ of a patient who is suffering from heart disease where as the highest cholesterol level of patient who is not suffering from heart disease is the rage of 500-600.</a:t>
            </a:r>
          </a:p>
          <a:p>
            <a:pPr marL="285750" indent="-285750">
              <a:buFont typeface="Arial" panose="020B0604020202020204" pitchFamily="34" charset="0"/>
              <a:buChar char="•"/>
            </a:pPr>
            <a:r>
              <a:rPr lang="en-US" dirty="0">
                <a:solidFill>
                  <a:schemeClr val="bg1"/>
                </a:solidFill>
              </a:rPr>
              <a:t>From the scatter plot, we can say that people between 55-65 years old have high cholesterol rates, which explains why they were diagnosed with heart disease.</a:t>
            </a:r>
          </a:p>
          <a:p>
            <a:pPr marL="285750" indent="-285750">
              <a:buFont typeface="Arial" panose="020B0604020202020204" pitchFamily="34" charset="0"/>
              <a:buChar char="•"/>
            </a:pPr>
            <a:r>
              <a:rPr lang="en-US" dirty="0">
                <a:solidFill>
                  <a:schemeClr val="bg1"/>
                </a:solidFill>
              </a:rPr>
              <a:t>We can see that people with high cholesterol rates are at risk of having heart disease.</a:t>
            </a:r>
          </a:p>
        </p:txBody>
      </p:sp>
      <p:pic>
        <p:nvPicPr>
          <p:cNvPr id="13" name="Picture 12">
            <a:extLst>
              <a:ext uri="{FF2B5EF4-FFF2-40B4-BE49-F238E27FC236}">
                <a16:creationId xmlns:a16="http://schemas.microsoft.com/office/drawing/2014/main" id="{C9DFA435-5B8E-4058-924C-AACA945D4EBC}"/>
              </a:ext>
            </a:extLst>
          </p:cNvPr>
          <p:cNvPicPr>
            <a:picLocks noChangeAspect="1"/>
          </p:cNvPicPr>
          <p:nvPr/>
        </p:nvPicPr>
        <p:blipFill>
          <a:blip r:embed="rId4"/>
          <a:stretch>
            <a:fillRect/>
          </a:stretch>
        </p:blipFill>
        <p:spPr>
          <a:xfrm>
            <a:off x="-1" y="923330"/>
            <a:ext cx="7395572" cy="5681751"/>
          </a:xfrm>
          <a:prstGeom prst="rect">
            <a:avLst/>
          </a:prstGeom>
        </p:spPr>
      </p:pic>
    </p:spTree>
    <p:extLst>
      <p:ext uri="{BB962C8B-B14F-4D97-AF65-F5344CB8AC3E}">
        <p14:creationId xmlns:p14="http://schemas.microsoft.com/office/powerpoint/2010/main" val="2326623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94658A-FF0B-4E3E-997F-D173A392C5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9962"/>
            <a:ext cx="12192000" cy="9144000"/>
          </a:xfrm>
          <a:prstGeom prst="rect">
            <a:avLst/>
          </a:prstGeom>
          <a:noFill/>
        </p:spPr>
      </p:pic>
      <p:sp>
        <p:nvSpPr>
          <p:cNvPr id="4" name="TextBox 3">
            <a:extLst>
              <a:ext uri="{FF2B5EF4-FFF2-40B4-BE49-F238E27FC236}">
                <a16:creationId xmlns:a16="http://schemas.microsoft.com/office/drawing/2014/main" id="{57FD8DD7-E1EB-418A-96F8-C7D2744D288F}"/>
              </a:ext>
            </a:extLst>
          </p:cNvPr>
          <p:cNvSpPr txBox="1"/>
          <p:nvPr/>
        </p:nvSpPr>
        <p:spPr>
          <a:xfrm>
            <a:off x="1805939" y="-252919"/>
            <a:ext cx="11958053" cy="1754326"/>
          </a:xfrm>
          <a:prstGeom prst="rect">
            <a:avLst/>
          </a:prstGeom>
          <a:noFill/>
        </p:spPr>
        <p:txBody>
          <a:bodyPr wrap="square" rtlCol="0">
            <a:spAutoFit/>
          </a:bodyPr>
          <a:lstStyle/>
          <a:p>
            <a:r>
              <a:rPr lang="en-US" sz="5200" dirty="0">
                <a:solidFill>
                  <a:schemeClr val="bg1"/>
                </a:solidFill>
              </a:rPr>
              <a:t>Computation and adding </a:t>
            </a:r>
          </a:p>
          <a:p>
            <a:r>
              <a:rPr lang="en-US" sz="5200" dirty="0">
                <a:solidFill>
                  <a:schemeClr val="bg1"/>
                </a:solidFill>
              </a:rPr>
              <a:t>of new column variable</a:t>
            </a:r>
          </a:p>
        </p:txBody>
      </p:sp>
      <p:sp>
        <p:nvSpPr>
          <p:cNvPr id="7" name="TextBox 6">
            <a:extLst>
              <a:ext uri="{FF2B5EF4-FFF2-40B4-BE49-F238E27FC236}">
                <a16:creationId xmlns:a16="http://schemas.microsoft.com/office/drawing/2014/main" id="{18F4B361-2D38-44EA-8490-CF1A778959B0}"/>
              </a:ext>
            </a:extLst>
          </p:cNvPr>
          <p:cNvSpPr txBox="1"/>
          <p:nvPr/>
        </p:nvSpPr>
        <p:spPr>
          <a:xfrm>
            <a:off x="8064230" y="2470825"/>
            <a:ext cx="3881336" cy="3540869"/>
          </a:xfrm>
          <a:prstGeom prst="rect">
            <a:avLst/>
          </a:prstGeom>
          <a:solidFill>
            <a:schemeClr val="tx1">
              <a:alpha val="70000"/>
            </a:schemeClr>
          </a:solidFill>
        </p:spPr>
        <p:txBody>
          <a:bodyPr wrap="square" rtlCol="0">
            <a:spAutoFit/>
          </a:bodyPr>
          <a:lstStyle/>
          <a:p>
            <a:pPr marL="285750" indent="-285750">
              <a:buFont typeface="Arial" panose="020B0604020202020204" pitchFamily="34" charset="0"/>
              <a:buChar char="•"/>
            </a:pPr>
            <a:r>
              <a:rPr lang="en-US" dirty="0">
                <a:solidFill>
                  <a:schemeClr val="bg1"/>
                </a:solidFill>
              </a:rPr>
              <a:t>Introduced new variable  'workout' with randomizing yes and no value.</a:t>
            </a:r>
          </a:p>
          <a:p>
            <a:pPr marL="285750" indent="-285750">
              <a:buFont typeface="Arial" panose="020B0604020202020204" pitchFamily="34" charset="0"/>
              <a:buChar char="•"/>
            </a:pPr>
            <a:r>
              <a:rPr lang="en-US" dirty="0">
                <a:solidFill>
                  <a:schemeClr val="bg1"/>
                </a:solidFill>
              </a:rPr>
              <a:t>From the hypothesis, we can say that the age group of 60-70 does not work out due to which their cholesterol are more which indirectly affects the heart and cause heart disease.</a:t>
            </a:r>
          </a:p>
          <a:p>
            <a:pPr marL="285750" indent="-285750">
              <a:buFont typeface="Arial" panose="020B0604020202020204" pitchFamily="34" charset="0"/>
              <a:buChar char="•"/>
            </a:pPr>
            <a:r>
              <a:rPr lang="en-US" dirty="0">
                <a:solidFill>
                  <a:schemeClr val="bg1"/>
                </a:solidFill>
              </a:rPr>
              <a:t>If the dataset had the variable 'workout', we could have understood if physical fitness helps the body avoid heart disease.</a:t>
            </a:r>
          </a:p>
        </p:txBody>
      </p:sp>
      <p:pic>
        <p:nvPicPr>
          <p:cNvPr id="9" name="Picture 8">
            <a:extLst>
              <a:ext uri="{FF2B5EF4-FFF2-40B4-BE49-F238E27FC236}">
                <a16:creationId xmlns:a16="http://schemas.microsoft.com/office/drawing/2014/main" id="{C6479161-B441-45BD-A612-49BD84250442}"/>
              </a:ext>
            </a:extLst>
          </p:cNvPr>
          <p:cNvPicPr>
            <a:picLocks noChangeAspect="1"/>
          </p:cNvPicPr>
          <p:nvPr/>
        </p:nvPicPr>
        <p:blipFill>
          <a:blip r:embed="rId4"/>
          <a:stretch>
            <a:fillRect/>
          </a:stretch>
        </p:blipFill>
        <p:spPr>
          <a:xfrm>
            <a:off x="87549" y="1501407"/>
            <a:ext cx="7942437" cy="4413010"/>
          </a:xfrm>
          <a:prstGeom prst="rect">
            <a:avLst/>
          </a:prstGeom>
        </p:spPr>
      </p:pic>
    </p:spTree>
    <p:extLst>
      <p:ext uri="{BB962C8B-B14F-4D97-AF65-F5344CB8AC3E}">
        <p14:creationId xmlns:p14="http://schemas.microsoft.com/office/powerpoint/2010/main" val="763591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94658A-FF0B-4E3E-997F-D173A392C5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9962"/>
            <a:ext cx="12192000" cy="9144000"/>
          </a:xfrm>
          <a:prstGeom prst="rect">
            <a:avLst/>
          </a:prstGeom>
          <a:noFill/>
        </p:spPr>
      </p:pic>
      <p:sp>
        <p:nvSpPr>
          <p:cNvPr id="4" name="TextBox 3">
            <a:extLst>
              <a:ext uri="{FF2B5EF4-FFF2-40B4-BE49-F238E27FC236}">
                <a16:creationId xmlns:a16="http://schemas.microsoft.com/office/drawing/2014/main" id="{766B83D5-57BD-4CFE-87F9-C2B97BA1BE79}"/>
              </a:ext>
            </a:extLst>
          </p:cNvPr>
          <p:cNvSpPr txBox="1"/>
          <p:nvPr/>
        </p:nvSpPr>
        <p:spPr>
          <a:xfrm>
            <a:off x="4124528" y="0"/>
            <a:ext cx="3375497" cy="933855"/>
          </a:xfrm>
          <a:prstGeom prst="rect">
            <a:avLst/>
          </a:prstGeom>
          <a:solidFill>
            <a:schemeClr val="tx1">
              <a:alpha val="70000"/>
            </a:schemeClr>
          </a:solidFill>
        </p:spPr>
        <p:txBody>
          <a:bodyPr wrap="square" rtlCol="0">
            <a:spAutoFit/>
          </a:bodyPr>
          <a:lstStyle/>
          <a:p>
            <a:r>
              <a:rPr lang="en-US" sz="5400" dirty="0">
                <a:solidFill>
                  <a:schemeClr val="bg1"/>
                </a:solidFill>
              </a:rPr>
              <a:t>Conclusion</a:t>
            </a:r>
          </a:p>
        </p:txBody>
      </p:sp>
      <p:sp>
        <p:nvSpPr>
          <p:cNvPr id="7" name="TextBox 6">
            <a:extLst>
              <a:ext uri="{FF2B5EF4-FFF2-40B4-BE49-F238E27FC236}">
                <a16:creationId xmlns:a16="http://schemas.microsoft.com/office/drawing/2014/main" id="{31223BF8-5E27-4F62-8076-2E88891984D7}"/>
              </a:ext>
            </a:extLst>
          </p:cNvPr>
          <p:cNvSpPr txBox="1"/>
          <p:nvPr/>
        </p:nvSpPr>
        <p:spPr>
          <a:xfrm>
            <a:off x="651753" y="1332689"/>
            <a:ext cx="11170273" cy="4324261"/>
          </a:xfrm>
          <a:prstGeom prst="rect">
            <a:avLst/>
          </a:prstGeom>
          <a:solidFill>
            <a:schemeClr val="tx1">
              <a:alpha val="70000"/>
            </a:schemeClr>
          </a:solidFill>
        </p:spPr>
        <p:txBody>
          <a:bodyPr wrap="square" rtlCol="0">
            <a:spAutoFit/>
          </a:bodyPr>
          <a:lstStyle/>
          <a:p>
            <a:pPr marL="285750" indent="-285750">
              <a:buFont typeface="Arial" panose="020B0604020202020204" pitchFamily="34" charset="0"/>
              <a:buChar char="•"/>
            </a:pPr>
            <a:r>
              <a:rPr lang="en-US" sz="2500" dirty="0">
                <a:solidFill>
                  <a:schemeClr val="bg1"/>
                </a:solidFill>
              </a:rPr>
              <a:t>From the dataset, 63% of the male patients had positive heart disease.</a:t>
            </a:r>
          </a:p>
          <a:p>
            <a:pPr marL="285750" indent="-285750">
              <a:buFont typeface="Arial" panose="020B0604020202020204" pitchFamily="34" charset="0"/>
              <a:buChar char="•"/>
            </a:pPr>
            <a:r>
              <a:rPr lang="en-US" sz="2500" dirty="0">
                <a:solidFill>
                  <a:schemeClr val="bg1"/>
                </a:solidFill>
              </a:rPr>
              <a:t>In heart disease maximum patients did not had chest pains, Also patient with non anginal pain were the 2</a:t>
            </a:r>
            <a:r>
              <a:rPr lang="en-US" sz="2500" baseline="30000" dirty="0">
                <a:solidFill>
                  <a:schemeClr val="bg1"/>
                </a:solidFill>
              </a:rPr>
              <a:t>nd</a:t>
            </a:r>
            <a:r>
              <a:rPr lang="en-US" sz="2500" dirty="0">
                <a:solidFill>
                  <a:schemeClr val="bg1"/>
                </a:solidFill>
              </a:rPr>
              <a:t> highest count in detecting the heart disease.</a:t>
            </a:r>
          </a:p>
          <a:p>
            <a:pPr marL="285750" indent="-285750">
              <a:buFont typeface="Arial" panose="020B0604020202020204" pitchFamily="34" charset="0"/>
              <a:buChar char="•"/>
            </a:pPr>
            <a:r>
              <a:rPr lang="en-US" sz="2500" dirty="0">
                <a:solidFill>
                  <a:schemeClr val="bg1"/>
                </a:solidFill>
              </a:rPr>
              <a:t> We can see that people with high cholesterol rates are at risk of having heart disease. The age group of 55-65 have high cholesterol level, which is why they were diagnosed with heart disease.</a:t>
            </a:r>
          </a:p>
          <a:p>
            <a:pPr marL="285750" indent="-285750">
              <a:buFont typeface="Arial" panose="020B0604020202020204" pitchFamily="34" charset="0"/>
              <a:buChar char="•"/>
            </a:pPr>
            <a:r>
              <a:rPr lang="en-US" sz="2500" dirty="0">
                <a:solidFill>
                  <a:schemeClr val="bg1"/>
                </a:solidFill>
              </a:rPr>
              <a:t>From our hypothesis we can say that workout helps in reducing cholesterol level which can help one to be fit and avoid heart disease.</a:t>
            </a:r>
          </a:p>
          <a:p>
            <a:pPr marL="285750" indent="-285750">
              <a:buFont typeface="Arial" panose="020B0604020202020204" pitchFamily="34" charset="0"/>
              <a:buChar char="•"/>
            </a:pPr>
            <a:r>
              <a:rPr lang="en-US" sz="2500" dirty="0">
                <a:solidFill>
                  <a:schemeClr val="bg1"/>
                </a:solidFill>
              </a:rPr>
              <a:t>There do not seem to be any significant linear relationships between the numerical variables.</a:t>
            </a:r>
          </a:p>
          <a:p>
            <a:pPr marL="285750" indent="-285750">
              <a:buFont typeface="Arial" panose="020B0604020202020204" pitchFamily="34" charset="0"/>
              <a:buChar char="•"/>
            </a:pPr>
            <a:endParaRPr lang="en-US" sz="2500" dirty="0">
              <a:solidFill>
                <a:schemeClr val="bg1"/>
              </a:solidFill>
            </a:endParaRPr>
          </a:p>
        </p:txBody>
      </p:sp>
    </p:spTree>
    <p:extLst>
      <p:ext uri="{BB962C8B-B14F-4D97-AF65-F5344CB8AC3E}">
        <p14:creationId xmlns:p14="http://schemas.microsoft.com/office/powerpoint/2010/main" val="3419856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94658A-FF0B-4E3E-997F-D173A392C5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9962"/>
            <a:ext cx="12192000" cy="9144000"/>
          </a:xfrm>
          <a:prstGeom prst="rect">
            <a:avLst/>
          </a:prstGeom>
          <a:solidFill>
            <a:schemeClr val="tx1"/>
          </a:solidFill>
        </p:spPr>
      </p:pic>
      <p:sp>
        <p:nvSpPr>
          <p:cNvPr id="2" name="TextBox 1">
            <a:extLst>
              <a:ext uri="{FF2B5EF4-FFF2-40B4-BE49-F238E27FC236}">
                <a16:creationId xmlns:a16="http://schemas.microsoft.com/office/drawing/2014/main" id="{7B830CA4-0369-401A-A437-5D40382BA42E}"/>
              </a:ext>
            </a:extLst>
          </p:cNvPr>
          <p:cNvSpPr txBox="1"/>
          <p:nvPr/>
        </p:nvSpPr>
        <p:spPr>
          <a:xfrm>
            <a:off x="4756826" y="0"/>
            <a:ext cx="3579777" cy="923330"/>
          </a:xfrm>
          <a:prstGeom prst="rect">
            <a:avLst/>
          </a:prstGeom>
          <a:solidFill>
            <a:schemeClr val="tx1">
              <a:alpha val="70000"/>
            </a:schemeClr>
          </a:solidFill>
        </p:spPr>
        <p:txBody>
          <a:bodyPr wrap="square" rtlCol="0">
            <a:spAutoFit/>
          </a:bodyPr>
          <a:lstStyle/>
          <a:p>
            <a:r>
              <a:rPr lang="en-US" sz="5400" dirty="0">
                <a:solidFill>
                  <a:schemeClr val="bg1"/>
                </a:solidFill>
              </a:rPr>
              <a:t>REFERENCE</a:t>
            </a:r>
          </a:p>
        </p:txBody>
      </p:sp>
      <p:sp>
        <p:nvSpPr>
          <p:cNvPr id="3" name="TextBox 2">
            <a:extLst>
              <a:ext uri="{FF2B5EF4-FFF2-40B4-BE49-F238E27FC236}">
                <a16:creationId xmlns:a16="http://schemas.microsoft.com/office/drawing/2014/main" id="{E6A92D8B-E428-45D7-9023-8244813C9C78}"/>
              </a:ext>
            </a:extLst>
          </p:cNvPr>
          <p:cNvSpPr txBox="1"/>
          <p:nvPr/>
        </p:nvSpPr>
        <p:spPr>
          <a:xfrm>
            <a:off x="885217" y="1430762"/>
            <a:ext cx="10963072" cy="4185761"/>
          </a:xfrm>
          <a:prstGeom prst="rect">
            <a:avLst/>
          </a:prstGeom>
          <a:solidFill>
            <a:schemeClr val="tx1">
              <a:alpha val="70000"/>
            </a:schemeClr>
          </a:solidFill>
        </p:spPr>
        <p:txBody>
          <a:bodyPr wrap="square" rtlCol="0">
            <a:spAutoFit/>
          </a:bodyPr>
          <a:lstStyle/>
          <a:p>
            <a:pPr marL="285750" indent="-285750">
              <a:buFont typeface="Arial" panose="020B0604020202020204" pitchFamily="34" charset="0"/>
              <a:buChar char="•"/>
            </a:pPr>
            <a:r>
              <a:rPr lang="en-US" sz="1900" b="0" i="0" dirty="0" err="1">
                <a:solidFill>
                  <a:schemeClr val="bg1"/>
                </a:solidFill>
                <a:effectLst/>
                <a:latin typeface="Lato Extended"/>
              </a:rPr>
              <a:t>Fedesoriano</a:t>
            </a:r>
            <a:r>
              <a:rPr lang="en-US" sz="1900" b="0" i="0" dirty="0">
                <a:solidFill>
                  <a:schemeClr val="bg1"/>
                </a:solidFill>
                <a:effectLst/>
                <a:latin typeface="Lato Extended"/>
              </a:rPr>
              <a:t>. (2021, September 10). </a:t>
            </a:r>
            <a:r>
              <a:rPr lang="en-US" sz="1900" b="0" i="1" dirty="0">
                <a:solidFill>
                  <a:schemeClr val="bg1"/>
                </a:solidFill>
                <a:effectLst/>
                <a:latin typeface="Lato Extended"/>
              </a:rPr>
              <a:t>Heart failure prediction dataset</a:t>
            </a:r>
            <a:r>
              <a:rPr lang="en-US" sz="1900" b="0" i="0" dirty="0">
                <a:solidFill>
                  <a:schemeClr val="bg1"/>
                </a:solidFill>
                <a:effectLst/>
                <a:latin typeface="Lato Extended"/>
              </a:rPr>
              <a:t>. Kaggle. Retrieved October 29, 2021, from </a:t>
            </a:r>
            <a:r>
              <a:rPr lang="en-US" sz="1900" b="0" i="0" dirty="0">
                <a:solidFill>
                  <a:schemeClr val="bg1"/>
                </a:solidFill>
                <a:effectLst/>
                <a:latin typeface="Lato Extended"/>
                <a:hlinkClick r:id="rId4">
                  <a:extLst>
                    <a:ext uri="{A12FA001-AC4F-418D-AE19-62706E023703}">
                      <ahyp:hlinkClr xmlns:ahyp="http://schemas.microsoft.com/office/drawing/2018/hyperlinkcolor" val="tx"/>
                    </a:ext>
                  </a:extLst>
                </a:hlinkClick>
              </a:rPr>
              <a:t>https://www.kaggle.com/fedesoriano/heart-failure-prediction/version/1</a:t>
            </a:r>
            <a:r>
              <a:rPr lang="en-US" sz="1900" b="0" i="0" dirty="0">
                <a:solidFill>
                  <a:schemeClr val="bg1"/>
                </a:solidFill>
                <a:effectLst/>
                <a:latin typeface="Lato Extended"/>
              </a:rPr>
              <a:t>.</a:t>
            </a:r>
          </a:p>
          <a:p>
            <a:pPr marL="285750" indent="-285750">
              <a:buFont typeface="Arial" panose="020B0604020202020204" pitchFamily="34" charset="0"/>
              <a:buChar char="•"/>
            </a:pPr>
            <a:r>
              <a:rPr lang="en-US" sz="1900" dirty="0" err="1">
                <a:solidFill>
                  <a:schemeClr val="bg1"/>
                </a:solidFill>
                <a:effectLst/>
                <a:latin typeface="Times New Roman" panose="02020603050405020304" pitchFamily="18" charset="0"/>
              </a:rPr>
              <a:t>Datanovia</a:t>
            </a:r>
            <a:r>
              <a:rPr lang="en-US" sz="1900" dirty="0">
                <a:solidFill>
                  <a:schemeClr val="bg1"/>
                </a:solidFill>
                <a:effectLst/>
                <a:latin typeface="Times New Roman" panose="02020603050405020304" pitchFamily="18" charset="0"/>
              </a:rPr>
              <a:t>. (2018, October 19). </a:t>
            </a:r>
            <a:r>
              <a:rPr lang="en-US" sz="1900" i="1" dirty="0">
                <a:solidFill>
                  <a:schemeClr val="bg1"/>
                </a:solidFill>
                <a:effectLst/>
                <a:latin typeface="Times New Roman" panose="02020603050405020304" pitchFamily="18" charset="0"/>
              </a:rPr>
              <a:t>Reorder Data Frame Rows in R</a:t>
            </a:r>
            <a:r>
              <a:rPr lang="en-US" sz="1900" dirty="0">
                <a:solidFill>
                  <a:schemeClr val="bg1"/>
                </a:solidFill>
                <a:effectLst/>
                <a:latin typeface="Times New Roman" panose="02020603050405020304" pitchFamily="18" charset="0"/>
              </a:rPr>
              <a:t>. </a:t>
            </a:r>
            <a:r>
              <a:rPr lang="en-US" sz="1900" dirty="0">
                <a:solidFill>
                  <a:schemeClr val="bg1"/>
                </a:solidFill>
                <a:effectLst/>
                <a:latin typeface="Times New Roman" panose="02020603050405020304" pitchFamily="18" charset="0"/>
                <a:hlinkClick r:id="rId5">
                  <a:extLst>
                    <a:ext uri="{A12FA001-AC4F-418D-AE19-62706E023703}">
                      <ahyp:hlinkClr xmlns:ahyp="http://schemas.microsoft.com/office/drawing/2018/hyperlinkcolor" val="tx"/>
                    </a:ext>
                  </a:extLst>
                </a:hlinkClick>
              </a:rPr>
              <a:t>https://www.datanovia.com/en/lessons/reorder-data-frame-rows-in-r/</a:t>
            </a:r>
            <a:endParaRPr lang="en-US" sz="1900" dirty="0">
              <a:solidFill>
                <a:schemeClr val="bg1"/>
              </a:solidFill>
              <a:effectLst/>
              <a:latin typeface="Times New Roman" panose="02020603050405020304" pitchFamily="18" charset="0"/>
            </a:endParaRPr>
          </a:p>
          <a:p>
            <a:pPr marL="285750" indent="-285750">
              <a:buFont typeface="Arial" panose="020B0604020202020204" pitchFamily="34" charset="0"/>
              <a:buChar char="•"/>
            </a:pPr>
            <a:r>
              <a:rPr lang="en-US" sz="1900" dirty="0">
                <a:solidFill>
                  <a:schemeClr val="bg1"/>
                </a:solidFill>
                <a:effectLst/>
                <a:latin typeface="Times New Roman" panose="02020603050405020304" pitchFamily="18" charset="0"/>
              </a:rPr>
              <a:t>Fletcher, J. (2020, January 5). </a:t>
            </a:r>
            <a:r>
              <a:rPr lang="en-US" sz="1900" i="1" dirty="0">
                <a:solidFill>
                  <a:schemeClr val="bg1"/>
                </a:solidFill>
                <a:effectLst/>
                <a:latin typeface="Times New Roman" panose="02020603050405020304" pitchFamily="18" charset="0"/>
              </a:rPr>
              <a:t>What should my cholesterol level be at my age?</a:t>
            </a:r>
            <a:r>
              <a:rPr lang="en-US" sz="1900" dirty="0">
                <a:solidFill>
                  <a:schemeClr val="bg1"/>
                </a:solidFill>
                <a:effectLst/>
                <a:latin typeface="Times New Roman" panose="02020603050405020304" pitchFamily="18" charset="0"/>
              </a:rPr>
              <a:t> MEDICAL NEWS TODAY. https://www.medicalnewstoday.com/articles/315900#recommended-levels</a:t>
            </a:r>
          </a:p>
          <a:p>
            <a:pPr marL="285750" indent="-285750">
              <a:buFont typeface="Arial" panose="020B0604020202020204" pitchFamily="34" charset="0"/>
              <a:buChar char="•"/>
            </a:pPr>
            <a:r>
              <a:rPr lang="en-US" sz="1900" dirty="0" err="1">
                <a:solidFill>
                  <a:schemeClr val="bg1"/>
                </a:solidFill>
                <a:effectLst/>
                <a:latin typeface="Times New Roman" panose="02020603050405020304" pitchFamily="18" charset="0"/>
              </a:rPr>
              <a:t>Hebbali</a:t>
            </a:r>
            <a:r>
              <a:rPr lang="en-US" sz="1900" dirty="0">
                <a:solidFill>
                  <a:schemeClr val="bg1"/>
                </a:solidFill>
                <a:effectLst/>
                <a:latin typeface="Times New Roman" panose="02020603050405020304" pitchFamily="18" charset="0"/>
              </a:rPr>
              <a:t>, A. (2021, June 5). </a:t>
            </a:r>
            <a:r>
              <a:rPr lang="en-US" sz="1900" i="1" dirty="0">
                <a:solidFill>
                  <a:schemeClr val="bg1"/>
                </a:solidFill>
                <a:effectLst/>
                <a:latin typeface="Times New Roman" panose="02020603050405020304" pitchFamily="18" charset="0"/>
              </a:rPr>
              <a:t>Chapter 8 Bar Plots | Data Visualization with ggplot2</a:t>
            </a:r>
            <a:r>
              <a:rPr lang="en-US" sz="1900" dirty="0">
                <a:solidFill>
                  <a:schemeClr val="bg1"/>
                </a:solidFill>
                <a:effectLst/>
                <a:latin typeface="Times New Roman" panose="02020603050405020304" pitchFamily="18" charset="0"/>
              </a:rPr>
              <a:t>. </a:t>
            </a:r>
            <a:r>
              <a:rPr lang="en-US" sz="1900" dirty="0" err="1">
                <a:solidFill>
                  <a:schemeClr val="bg1"/>
                </a:solidFill>
                <a:effectLst/>
                <a:latin typeface="Times New Roman" panose="02020603050405020304" pitchFamily="18" charset="0"/>
              </a:rPr>
              <a:t>Rsquaredacademy.Com</a:t>
            </a:r>
            <a:r>
              <a:rPr lang="en-US" sz="1900" dirty="0">
                <a:solidFill>
                  <a:schemeClr val="bg1"/>
                </a:solidFill>
                <a:effectLst/>
                <a:latin typeface="Times New Roman" panose="02020603050405020304" pitchFamily="18" charset="0"/>
              </a:rPr>
              <a:t>. https://viz-ggplot2.rsquaredacademy.com/ggplot2-bar-plot.html</a:t>
            </a:r>
          </a:p>
          <a:p>
            <a:pPr marL="285750" indent="-285750">
              <a:buFont typeface="Arial" panose="020B0604020202020204" pitchFamily="34" charset="0"/>
              <a:buChar char="•"/>
            </a:pPr>
            <a:r>
              <a:rPr lang="en-US" sz="1900" i="1" dirty="0">
                <a:solidFill>
                  <a:schemeClr val="bg1"/>
                </a:solidFill>
                <a:effectLst/>
                <a:latin typeface="Times New Roman" panose="02020603050405020304" pitchFamily="18" charset="0"/>
              </a:rPr>
              <a:t>Non-Cardiac Chest Pain</a:t>
            </a:r>
            <a:r>
              <a:rPr lang="en-US" sz="1900" dirty="0">
                <a:solidFill>
                  <a:schemeClr val="bg1"/>
                </a:solidFill>
                <a:effectLst/>
                <a:latin typeface="Times New Roman" panose="02020603050405020304" pitchFamily="18" charset="0"/>
              </a:rPr>
              <a:t>. (2020, October 16). Cleveland Clinic. https://my.clevelandclinic.org/health/diseases/15851-gerd-non-cardiac-chest-pain</a:t>
            </a:r>
          </a:p>
          <a:p>
            <a:pPr marL="285750" indent="-285750">
              <a:buFont typeface="Arial" panose="020B0604020202020204" pitchFamily="34" charset="0"/>
              <a:buChar char="•"/>
            </a:pPr>
            <a:endParaRPr lang="en-US" sz="1900" dirty="0">
              <a:solidFill>
                <a:schemeClr val="bg1"/>
              </a:solidFill>
              <a:effectLst/>
              <a:latin typeface="Times New Roman" panose="02020603050405020304" pitchFamily="18" charset="0"/>
            </a:endParaRPr>
          </a:p>
          <a:p>
            <a:pPr marL="285750" indent="-285750">
              <a:buFont typeface="Arial" panose="020B0604020202020204" pitchFamily="34" charset="0"/>
              <a:buChar char="•"/>
            </a:pPr>
            <a:r>
              <a:rPr lang="en-US" sz="1900" i="1" dirty="0">
                <a:solidFill>
                  <a:schemeClr val="bg1"/>
                </a:solidFill>
                <a:effectLst/>
                <a:latin typeface="Times New Roman" panose="02020603050405020304" pitchFamily="18" charset="0"/>
              </a:rPr>
              <a:t>Factor variables | R Learning Modules</a:t>
            </a:r>
            <a:r>
              <a:rPr lang="en-US" sz="1900" dirty="0">
                <a:solidFill>
                  <a:schemeClr val="bg1"/>
                </a:solidFill>
                <a:effectLst/>
                <a:latin typeface="Times New Roman" panose="02020603050405020304" pitchFamily="18" charset="0"/>
              </a:rPr>
              <a:t>. (2013, September 23). UCLA: Statistical Consulting Group. https://stats.idre.ucla.edu/r/modules/factor-variables/</a:t>
            </a:r>
          </a:p>
          <a:p>
            <a:pPr marL="285750" indent="-285750">
              <a:buFont typeface="Arial" panose="020B0604020202020204" pitchFamily="34" charset="0"/>
              <a:buChar char="•"/>
            </a:pPr>
            <a:endParaRPr lang="en-US" sz="1900" b="0" i="0" dirty="0">
              <a:solidFill>
                <a:schemeClr val="bg1"/>
              </a:solidFill>
              <a:effectLst/>
              <a:latin typeface="Lato Extended"/>
            </a:endParaRPr>
          </a:p>
        </p:txBody>
      </p:sp>
    </p:spTree>
    <p:extLst>
      <p:ext uri="{BB962C8B-B14F-4D97-AF65-F5344CB8AC3E}">
        <p14:creationId xmlns:p14="http://schemas.microsoft.com/office/powerpoint/2010/main" val="2017157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94658A-FF0B-4E3E-997F-D173A392C5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0" y="-969962"/>
            <a:ext cx="12192000" cy="9144000"/>
          </a:xfrm>
          <a:prstGeom prst="rect">
            <a:avLst/>
          </a:prstGeom>
          <a:solidFill>
            <a:schemeClr val="tx1"/>
          </a:solidFill>
        </p:spPr>
      </p:pic>
      <p:sp>
        <p:nvSpPr>
          <p:cNvPr id="2" name="TextBox 1">
            <a:extLst>
              <a:ext uri="{FF2B5EF4-FFF2-40B4-BE49-F238E27FC236}">
                <a16:creationId xmlns:a16="http://schemas.microsoft.com/office/drawing/2014/main" id="{7B830CA4-0369-401A-A437-5D40382BA42E}"/>
              </a:ext>
            </a:extLst>
          </p:cNvPr>
          <p:cNvSpPr txBox="1"/>
          <p:nvPr/>
        </p:nvSpPr>
        <p:spPr>
          <a:xfrm>
            <a:off x="4601183" y="3140373"/>
            <a:ext cx="3579777" cy="923330"/>
          </a:xfrm>
          <a:prstGeom prst="rect">
            <a:avLst/>
          </a:prstGeom>
          <a:solidFill>
            <a:schemeClr val="tx1">
              <a:alpha val="70000"/>
            </a:schemeClr>
          </a:solidFill>
        </p:spPr>
        <p:txBody>
          <a:bodyPr wrap="square" rtlCol="0">
            <a:spAutoFit/>
          </a:bodyPr>
          <a:lstStyle/>
          <a:p>
            <a:r>
              <a:rPr lang="en-US" sz="5400" dirty="0">
                <a:solidFill>
                  <a:schemeClr val="bg1"/>
                </a:solidFill>
              </a:rPr>
              <a:t>THANKYOU</a:t>
            </a:r>
          </a:p>
        </p:txBody>
      </p:sp>
    </p:spTree>
    <p:extLst>
      <p:ext uri="{BB962C8B-B14F-4D97-AF65-F5344CB8AC3E}">
        <p14:creationId xmlns:p14="http://schemas.microsoft.com/office/powerpoint/2010/main" val="2093516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802</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Lato Extended</vt:lpstr>
      <vt:lpstr>Times New Roman</vt:lpstr>
      <vt:lpstr>zeitung</vt:lpstr>
      <vt:lpstr>Office Theme</vt:lpstr>
      <vt:lpstr>Data Analysis on  Heart Failure Prediction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Heart Failure Prediction Dataset</dc:title>
  <dc:creator>rahul jadhav</dc:creator>
  <cp:lastModifiedBy>rahul jadhav</cp:lastModifiedBy>
  <cp:revision>2</cp:revision>
  <dcterms:created xsi:type="dcterms:W3CDTF">2021-10-29T20:05:34Z</dcterms:created>
  <dcterms:modified xsi:type="dcterms:W3CDTF">2021-10-30T00:47:00Z</dcterms:modified>
</cp:coreProperties>
</file>